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71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0" d="100"/>
          <a:sy n="70" d="100"/>
        </p:scale>
        <p:origin x="1810" y="2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Exposición sobre los tipos de videojuegos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t>Descubre los distintos géneros y perspectivas que hacen único a cada videojuego.</a:t>
            </a:r>
          </a:p>
          <a:p>
            <a:endParaRPr/>
          </a:p>
          <a:p>
            <a:r>
              <a:t>Por: [Tu nombre]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0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4777739"/>
            <a:ext cx="2564242" cy="14121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900"/>
              <a:t>9. Tipos de perspectivas en los videojuegos</a:t>
            </a:r>
          </a:p>
        </p:txBody>
      </p:sp>
      <p:pic>
        <p:nvPicPr>
          <p:cNvPr id="6" name="Imagen 5" descr="Imagen de la pantalla de un video juego&#10;&#10;El contenido generado por IA puede ser incorrecto.">
            <a:extLst>
              <a:ext uri="{FF2B5EF4-FFF2-40B4-BE49-F238E27FC236}">
                <a16:creationId xmlns:a16="http://schemas.microsoft.com/office/drawing/2014/main" id="{2541ECD7-6C23-5E7C-3615-EE1F235B30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0979"/>
          <a:stretch/>
        </p:blipFill>
        <p:spPr>
          <a:xfrm>
            <a:off x="20" y="9"/>
            <a:ext cx="9143980" cy="4680145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21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74529" y="5470492"/>
            <a:ext cx="1371600" cy="13716"/>
          </a:xfrm>
          <a:custGeom>
            <a:avLst/>
            <a:gdLst>
              <a:gd name="connsiteX0" fmla="*/ 0 w 1371600"/>
              <a:gd name="connsiteY0" fmla="*/ 0 h 13716"/>
              <a:gd name="connsiteX1" fmla="*/ 685800 w 1371600"/>
              <a:gd name="connsiteY1" fmla="*/ 0 h 13716"/>
              <a:gd name="connsiteX2" fmla="*/ 1371600 w 1371600"/>
              <a:gd name="connsiteY2" fmla="*/ 0 h 13716"/>
              <a:gd name="connsiteX3" fmla="*/ 1371600 w 1371600"/>
              <a:gd name="connsiteY3" fmla="*/ 13716 h 13716"/>
              <a:gd name="connsiteX4" fmla="*/ 713232 w 1371600"/>
              <a:gd name="connsiteY4" fmla="*/ 13716 h 13716"/>
              <a:gd name="connsiteX5" fmla="*/ 0 w 1371600"/>
              <a:gd name="connsiteY5" fmla="*/ 13716 h 13716"/>
              <a:gd name="connsiteX6" fmla="*/ 0 w 1371600"/>
              <a:gd name="connsiteY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3716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127" y="2892"/>
                  <a:pt x="1371229" y="8681"/>
                  <a:pt x="1371600" y="13716"/>
                </a:cubicBezTo>
                <a:cubicBezTo>
                  <a:pt x="1107995" y="21892"/>
                  <a:pt x="1033361" y="28370"/>
                  <a:pt x="713232" y="13716"/>
                </a:cubicBezTo>
                <a:cubicBezTo>
                  <a:pt x="393103" y="-938"/>
                  <a:pt x="289343" y="38649"/>
                  <a:pt x="0" y="13716"/>
                </a:cubicBezTo>
                <a:cubicBezTo>
                  <a:pt x="227" y="7219"/>
                  <a:pt x="197" y="5990"/>
                  <a:pt x="0" y="0"/>
                </a:cubicBezTo>
                <a:close/>
              </a:path>
              <a:path w="1371600" h="13716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228" y="6235"/>
                  <a:pt x="1371259" y="10206"/>
                  <a:pt x="1371600" y="13716"/>
                </a:cubicBezTo>
                <a:cubicBezTo>
                  <a:pt x="1176823" y="-5981"/>
                  <a:pt x="900830" y="5417"/>
                  <a:pt x="713232" y="13716"/>
                </a:cubicBezTo>
                <a:cubicBezTo>
                  <a:pt x="525634" y="22015"/>
                  <a:pt x="282837" y="1152"/>
                  <a:pt x="0" y="13716"/>
                </a:cubicBezTo>
                <a:cubicBezTo>
                  <a:pt x="596" y="8712"/>
                  <a:pt x="320" y="3422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0720" y="4777739"/>
            <a:ext cx="5173220" cy="1399223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s-CO" sz="1000" dirty="0"/>
              <a:t>La perspectiva influye en cómo los jugadores perciben y experimentan el mundo del juego:</a:t>
            </a:r>
          </a:p>
          <a:p>
            <a:pPr>
              <a:lnSpc>
                <a:spcPct val="90000"/>
              </a:lnSpc>
            </a:pPr>
            <a:endParaRPr lang="es-CO" sz="1000" dirty="0"/>
          </a:p>
          <a:p>
            <a:pPr marL="0" indent="0">
              <a:lnSpc>
                <a:spcPct val="90000"/>
              </a:lnSpc>
              <a:buNone/>
            </a:pPr>
            <a:r>
              <a:rPr lang="es-CO" sz="1000" dirty="0"/>
              <a:t>- Primera persona: </a:t>
            </a:r>
            <a:r>
              <a:rPr lang="es-CO" sz="1000" dirty="0" err="1"/>
              <a:t>Doom</a:t>
            </a:r>
            <a:r>
              <a:rPr lang="es-CO" sz="1000" dirty="0"/>
              <a:t>, </a:t>
            </a:r>
            <a:r>
              <a:rPr lang="es-CO" sz="1000" dirty="0" err="1"/>
              <a:t>Half-Life</a:t>
            </a:r>
            <a:endParaRPr lang="es-CO" sz="1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5946BC-C6EE-5179-163D-AB87327DA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5576887"/>
            <a:ext cx="818388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000"/>
              <a:t>- Segunda persona: Perspectiva externa</a:t>
            </a:r>
            <a:br>
              <a:rPr lang="en-US" sz="2000"/>
            </a:br>
            <a:endParaRPr lang="en-US" sz="2000"/>
          </a:p>
        </p:txBody>
      </p:sp>
      <p:pic>
        <p:nvPicPr>
          <p:cNvPr id="5" name="Imagen 4" descr="Imagen que contiene persona, edificio, camino, hombre&#10;&#10;El contenido generado por IA puede ser incorrecto.">
            <a:extLst>
              <a:ext uri="{FF2B5EF4-FFF2-40B4-BE49-F238E27FC236}">
                <a16:creationId xmlns:a16="http://schemas.microsoft.com/office/drawing/2014/main" id="{1966A99C-7967-C79C-A99E-D5E0589E5A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517"/>
          <a:stretch/>
        </p:blipFill>
        <p:spPr>
          <a:xfrm>
            <a:off x="480060" y="640080"/>
            <a:ext cx="818388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064950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Un caballo en la montaña&#10;&#10;El contenido generado por IA puede ser incorrecto.">
            <a:extLst>
              <a:ext uri="{FF2B5EF4-FFF2-40B4-BE49-F238E27FC236}">
                <a16:creationId xmlns:a16="http://schemas.microsoft.com/office/drawing/2014/main" id="{7CABA1D9-FF4C-E4C2-D5D4-01BDE5DB2C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767" r="14566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9144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2473273-835B-991D-532C-8B6D4FA6F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906" y="5317240"/>
            <a:ext cx="8408194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200">
                <a:solidFill>
                  <a:schemeClr val="tx1">
                    <a:lumMod val="85000"/>
                    <a:lumOff val="15000"/>
                  </a:schemeClr>
                </a:solidFill>
              </a:rPr>
              <a:t>- Tercera persona: Tomb Raider, The Last of Us</a:t>
            </a:r>
            <a:br>
              <a:rPr lang="en-US" sz="22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22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802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Pantalla de video juego&#10;&#10;El contenido generado por IA puede ser incorrecto.">
            <a:extLst>
              <a:ext uri="{FF2B5EF4-FFF2-40B4-BE49-F238E27FC236}">
                <a16:creationId xmlns:a16="http://schemas.microsoft.com/office/drawing/2014/main" id="{8499DF6E-64D6-E8CF-472C-BD6A3F6893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00"/>
          <a:stretch/>
        </p:blipFill>
        <p:spPr>
          <a:xfrm>
            <a:off x="20" y="10"/>
            <a:ext cx="9143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9144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A07130D-1A02-1A7D-96D2-A346F743D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167" y="5746071"/>
            <a:ext cx="5261624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600"/>
              <a:t>- Vista isométrica: Diablo, SimCity</a:t>
            </a:r>
            <a:br>
              <a:rPr lang="en-US" sz="2600"/>
            </a:br>
            <a:endParaRPr lang="en-US" sz="2600"/>
          </a:p>
        </p:txBody>
      </p:sp>
    </p:spTree>
    <p:extLst>
      <p:ext uri="{BB962C8B-B14F-4D97-AF65-F5344CB8AC3E}">
        <p14:creationId xmlns:p14="http://schemas.microsoft.com/office/powerpoint/2010/main" val="2974504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Imagen de la pantalla de un video juego&#10;&#10;El contenido generado por IA puede ser incorrecto.">
            <a:extLst>
              <a:ext uri="{FF2B5EF4-FFF2-40B4-BE49-F238E27FC236}">
                <a16:creationId xmlns:a16="http://schemas.microsoft.com/office/drawing/2014/main" id="{4BA2B15C-A1FB-3F26-29F6-94A1BFB00D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50" r="2" b="2"/>
          <a:stretch/>
        </p:blipFill>
        <p:spPr>
          <a:xfrm>
            <a:off x="20" y="10"/>
            <a:ext cx="9143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9144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4D234C-0EAA-76F8-049A-4BE0DCCB5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167" y="5746071"/>
            <a:ext cx="5261624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600"/>
              <a:t>- Side-scrolling: Super Mario Bros.</a:t>
            </a:r>
            <a:br>
              <a:rPr lang="en-US" sz="2600"/>
            </a:br>
            <a:endParaRPr lang="en-US" sz="2600"/>
          </a:p>
        </p:txBody>
      </p:sp>
    </p:spTree>
    <p:extLst>
      <p:ext uri="{BB962C8B-B14F-4D97-AF65-F5344CB8AC3E}">
        <p14:creationId xmlns:p14="http://schemas.microsoft.com/office/powerpoint/2010/main" val="2686682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 descr="Imagen que contiene persona, hombre, vistiendo, viejo&#10;&#10;El contenido generado por IA puede ser incorrecto.">
            <a:extLst>
              <a:ext uri="{FF2B5EF4-FFF2-40B4-BE49-F238E27FC236}">
                <a16:creationId xmlns:a16="http://schemas.microsoft.com/office/drawing/2014/main" id="{DEF83129-9545-E6FF-6336-25A28397BF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55" r="8398"/>
          <a:stretch/>
        </p:blipFill>
        <p:spPr>
          <a:xfrm>
            <a:off x="3662268" y="10"/>
            <a:ext cx="5481732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8" name="Imagen 7" descr="Imagen que contiene edificio, persona, exterior, calle&#10;&#10;El contenido generado por IA puede ser incorrecto.">
            <a:extLst>
              <a:ext uri="{FF2B5EF4-FFF2-40B4-BE49-F238E27FC236}">
                <a16:creationId xmlns:a16="http://schemas.microsoft.com/office/drawing/2014/main" id="{74663349-7450-8B90-9197-C5FD98ECB3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60" r="7112" b="-2"/>
          <a:stretch/>
        </p:blipFill>
        <p:spPr>
          <a:xfrm>
            <a:off x="3662268" y="3493008"/>
            <a:ext cx="5481732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65499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042" y="859536"/>
            <a:ext cx="3624601" cy="1243584"/>
          </a:xfrm>
        </p:spPr>
        <p:txBody>
          <a:bodyPr>
            <a:normAutofit/>
          </a:bodyPr>
          <a:lstStyle/>
          <a:p>
            <a:r>
              <a:rPr lang="es-CO" sz="3000"/>
              <a:t>1. Videojuegos de acción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158" y="2194560"/>
            <a:ext cx="366903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158" y="2194560"/>
            <a:ext cx="366903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042" y="2512611"/>
            <a:ext cx="3624602" cy="3664351"/>
          </a:xfrm>
        </p:spPr>
        <p:txBody>
          <a:bodyPr>
            <a:normAutofit/>
          </a:bodyPr>
          <a:lstStyle/>
          <a:p>
            <a:r>
              <a:rPr lang="es-ES" sz="1700"/>
              <a:t>Desafían los reflejos y la coordinación del jugador con combates, plataformas o disparos.</a:t>
            </a:r>
          </a:p>
          <a:p>
            <a:r>
              <a:rPr lang="es-ES" sz="1700"/>
              <a:t>Ejemplos: Call of Duty, Super Mario Bros, Street Fighter.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2862072" cy="193807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CO" sz="4100"/>
              <a:t>2. Videojuegos de aventura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482589"/>
            <a:ext cx="2862072" cy="3694373"/>
          </a:xfrm>
        </p:spPr>
        <p:txBody>
          <a:bodyPr>
            <a:normAutofit/>
          </a:bodyPr>
          <a:lstStyle/>
          <a:p>
            <a:r>
              <a:rPr lang="es-ES" sz="1700"/>
              <a:t>Los jugadores exploran mundos, resuelven acertijos y siguen una narrativa envolvente.</a:t>
            </a:r>
          </a:p>
          <a:p>
            <a:r>
              <a:rPr lang="es-ES" sz="1700"/>
              <a:t>Ejemplos: The Legend of Zelda, Uncharted.</a:t>
            </a:r>
          </a:p>
        </p:txBody>
      </p:sp>
      <p:pic>
        <p:nvPicPr>
          <p:cNvPr id="6" name="Imagen 5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D87F9EB7-E23D-A5EC-2598-FB103B10DA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999" r="-2" b="-2"/>
          <a:stretch/>
        </p:blipFill>
        <p:spPr>
          <a:xfrm>
            <a:off x="3678237" y="-4"/>
            <a:ext cx="5465763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8" name="Imagen 7" descr="Imagen que contiene persona, hombre, foto, sostener&#10;&#10;El contenido generado por IA puede ser incorrecto.">
            <a:extLst>
              <a:ext uri="{FF2B5EF4-FFF2-40B4-BE49-F238E27FC236}">
                <a16:creationId xmlns:a16="http://schemas.microsoft.com/office/drawing/2014/main" id="{025BE064-7EB1-4CF0-FB16-12B30DD29E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" b="9524"/>
          <a:stretch/>
        </p:blipFill>
        <p:spPr>
          <a:xfrm>
            <a:off x="3545046" y="3802961"/>
            <a:ext cx="5604285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Slide Background">
            <a:extLst>
              <a:ext uri="{FF2B5EF4-FFF2-40B4-BE49-F238E27FC236}">
                <a16:creationId xmlns:a16="http://schemas.microsoft.com/office/drawing/2014/main" id="{AC1DE9E0-67EC-4D54-808F-5601F5D5A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EBBC9B49-BD2F-9734-23B4-8E3309065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278233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429491"/>
            <a:ext cx="7740352" cy="1475508"/>
          </a:xfrm>
        </p:spPr>
        <p:txBody>
          <a:bodyPr>
            <a:normAutofit/>
          </a:bodyPr>
          <a:lstStyle/>
          <a:p>
            <a:r>
              <a:rPr lang="es-ES" sz="3500"/>
              <a:t>3. Videojuegos de rol (RPG)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29345"/>
            <a:ext cx="2405924" cy="3685309"/>
          </a:xfrm>
        </p:spPr>
        <p:txBody>
          <a:bodyPr anchor="ctr">
            <a:normAutofit/>
          </a:bodyPr>
          <a:lstStyle/>
          <a:p>
            <a:r>
              <a:rPr lang="es-ES" sz="1700"/>
              <a:t>Permiten crear o controlar personajes, mejorar habilidades y tomar decisiones que afectan la historia.</a:t>
            </a:r>
          </a:p>
          <a:p>
            <a:r>
              <a:rPr lang="es-ES" sz="1700"/>
              <a:t>Ejemplos: Final Fantasy, The Witcher.</a:t>
            </a:r>
          </a:p>
        </p:txBody>
      </p:sp>
      <p:pic>
        <p:nvPicPr>
          <p:cNvPr id="8" name="Imagen 7" descr="Imagen que contiene hombre, chaqueta, vistiendo, sostener&#10;&#10;El contenido generado por IA puede ser incorrecto.">
            <a:extLst>
              <a:ext uri="{FF2B5EF4-FFF2-40B4-BE49-F238E27FC236}">
                <a16:creationId xmlns:a16="http://schemas.microsoft.com/office/drawing/2014/main" id="{15C57DB5-894D-F095-51A4-C0E9750465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65" r="7822" b="-1"/>
          <a:stretch/>
        </p:blipFill>
        <p:spPr>
          <a:xfrm>
            <a:off x="3472437" y="2285998"/>
            <a:ext cx="2833668" cy="4572003"/>
          </a:xfrm>
          <a:prstGeom prst="rect">
            <a:avLst/>
          </a:prstGeom>
        </p:spPr>
      </p:pic>
      <p:pic>
        <p:nvPicPr>
          <p:cNvPr id="6" name="Imagen 5" descr="Imagen que contiene persona, texto, comida, pizza&#10;&#10;El contenido generado por IA puede ser incorrecto.">
            <a:extLst>
              <a:ext uri="{FF2B5EF4-FFF2-40B4-BE49-F238E27FC236}">
                <a16:creationId xmlns:a16="http://schemas.microsoft.com/office/drawing/2014/main" id="{5D97D0CB-1825-12F7-E945-4C9EF02343E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2070" b="1"/>
          <a:stretch/>
        </p:blipFill>
        <p:spPr>
          <a:xfrm>
            <a:off x="6305990" y="2285998"/>
            <a:ext cx="2838010" cy="45720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79" y="633619"/>
            <a:ext cx="409336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8" y="978408"/>
            <a:ext cx="3455289" cy="1106424"/>
          </a:xfrm>
        </p:spPr>
        <p:txBody>
          <a:bodyPr>
            <a:normAutofit/>
          </a:bodyPr>
          <a:lstStyle/>
          <a:p>
            <a:r>
              <a:rPr lang="es-CO" sz="2500"/>
              <a:t>4. Videojuegos de estrategia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9173" y="1181536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092" y="2185416"/>
            <a:ext cx="3334863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4" y="2368296"/>
            <a:ext cx="3455289" cy="3502152"/>
          </a:xfrm>
        </p:spPr>
        <p:txBody>
          <a:bodyPr>
            <a:normAutofit/>
          </a:bodyPr>
          <a:lstStyle/>
          <a:p>
            <a:r>
              <a:rPr lang="es-ES" sz="1600"/>
              <a:t>Requieren planificación y táctica para alcanzar la victoria, ya sea en tiempo real o por turnos.</a:t>
            </a:r>
          </a:p>
          <a:p>
            <a:r>
              <a:rPr lang="es-ES" sz="1600"/>
              <a:t>Ejemplos: Age of Empires, Civilization.</a:t>
            </a:r>
          </a:p>
        </p:txBody>
      </p:sp>
      <p:pic>
        <p:nvPicPr>
          <p:cNvPr id="6" name="Imagen 5" descr="Imagen de la pantalla de un video juego&#10;&#10;El contenido generado por IA puede ser incorrecto.">
            <a:extLst>
              <a:ext uri="{FF2B5EF4-FFF2-40B4-BE49-F238E27FC236}">
                <a16:creationId xmlns:a16="http://schemas.microsoft.com/office/drawing/2014/main" id="{E6B6CC81-57F4-31A5-C682-5D5D7986F7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83" r="14943" b="3"/>
          <a:stretch/>
        </p:blipFill>
        <p:spPr>
          <a:xfrm>
            <a:off x="4743449" y="10"/>
            <a:ext cx="4093363" cy="3337549"/>
          </a:xfrm>
          <a:prstGeom prst="rect">
            <a:avLst/>
          </a:prstGeom>
        </p:spPr>
      </p:pic>
      <p:pic>
        <p:nvPicPr>
          <p:cNvPr id="8" name="Imagen 7" descr="Imagen de la pantalla de un video juego&#10;&#10;El contenido generado por IA puede ser incorrecto.">
            <a:extLst>
              <a:ext uri="{FF2B5EF4-FFF2-40B4-BE49-F238E27FC236}">
                <a16:creationId xmlns:a16="http://schemas.microsoft.com/office/drawing/2014/main" id="{445ADBC0-3AB3-0028-9FD1-8E85F708CF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317" r="19895" b="2"/>
          <a:stretch/>
        </p:blipFill>
        <p:spPr>
          <a:xfrm>
            <a:off x="4743442" y="3520439"/>
            <a:ext cx="4093363" cy="333756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" y="0"/>
            <a:ext cx="914377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Imagen 5" descr="Imagen de la pantalla de un video juego de un carro&#10;&#10;El contenido generado por IA puede ser incorrecto.">
            <a:extLst>
              <a:ext uri="{FF2B5EF4-FFF2-40B4-BE49-F238E27FC236}">
                <a16:creationId xmlns:a16="http://schemas.microsoft.com/office/drawing/2014/main" id="{A797D8B3-C595-36AE-4368-8AD013ED24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8046" b="2"/>
          <a:stretch/>
        </p:blipFill>
        <p:spPr>
          <a:xfrm>
            <a:off x="4192017" y="10"/>
            <a:ext cx="4951990" cy="3428990"/>
          </a:xfrm>
          <a:custGeom>
            <a:avLst/>
            <a:gdLst/>
            <a:ahLst/>
            <a:cxnLst/>
            <a:rect l="l" t="t" r="r" b="b"/>
            <a:pathLst>
              <a:path w="6602653" h="3387852">
                <a:moveTo>
                  <a:pt x="0" y="0"/>
                </a:moveTo>
                <a:lnTo>
                  <a:pt x="6602653" y="0"/>
                </a:lnTo>
                <a:lnTo>
                  <a:pt x="6602653" y="3387852"/>
                </a:lnTo>
                <a:lnTo>
                  <a:pt x="1651528" y="3387852"/>
                </a:lnTo>
                <a:lnTo>
                  <a:pt x="1650315" y="3337395"/>
                </a:lnTo>
                <a:cubicBezTo>
                  <a:pt x="1582116" y="1928213"/>
                  <a:pt x="1005803" y="708413"/>
                  <a:pt x="22589" y="14997"/>
                </a:cubicBezTo>
                <a:close/>
              </a:path>
            </a:pathLst>
          </a:custGeom>
        </p:spPr>
      </p:pic>
      <p:pic>
        <p:nvPicPr>
          <p:cNvPr id="8" name="Imagen 7" descr="Un grupo de personas jugando partido de baloncesto&#10;&#10;El contenido generado por IA puede ser incorrecto.">
            <a:extLst>
              <a:ext uri="{FF2B5EF4-FFF2-40B4-BE49-F238E27FC236}">
                <a16:creationId xmlns:a16="http://schemas.microsoft.com/office/drawing/2014/main" id="{A0831D0B-FEEB-421D-9165-31B0EEBC47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60" r="7969" b="-1"/>
          <a:stretch/>
        </p:blipFill>
        <p:spPr>
          <a:xfrm>
            <a:off x="3518331" y="3429000"/>
            <a:ext cx="5625661" cy="3429000"/>
          </a:xfrm>
          <a:custGeom>
            <a:avLst/>
            <a:gdLst/>
            <a:ahLst/>
            <a:cxnLst/>
            <a:rect l="l" t="t" r="r" b="b"/>
            <a:pathLst>
              <a:path w="7500882" h="3387852">
                <a:moveTo>
                  <a:pt x="2551735" y="0"/>
                </a:moveTo>
                <a:lnTo>
                  <a:pt x="7500882" y="0"/>
                </a:lnTo>
                <a:lnTo>
                  <a:pt x="7500882" y="3387852"/>
                </a:lnTo>
                <a:lnTo>
                  <a:pt x="0" y="3387852"/>
                </a:lnTo>
                <a:lnTo>
                  <a:pt x="114106" y="3310451"/>
                </a:lnTo>
                <a:cubicBezTo>
                  <a:pt x="291579" y="3182960"/>
                  <a:pt x="465794" y="3045249"/>
                  <a:pt x="641619" y="2904666"/>
                </a:cubicBezTo>
                <a:cubicBezTo>
                  <a:pt x="1607125" y="2132691"/>
                  <a:pt x="2555378" y="1498983"/>
                  <a:pt x="2555378" y="151508"/>
                </a:cubicBez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07038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F07A86F0-54F8-4B8C-87A5-96127C0E1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custGeom>
            <a:avLst/>
            <a:gdLst>
              <a:gd name="connsiteX0" fmla="*/ 0 w 12192001"/>
              <a:gd name="connsiteY0" fmla="*/ 0 h 6858000"/>
              <a:gd name="connsiteX1" fmla="*/ 69061 w 12192001"/>
              <a:gd name="connsiteY1" fmla="*/ 0 h 6858000"/>
              <a:gd name="connsiteX2" fmla="*/ 164839 w 12192001"/>
              <a:gd name="connsiteY2" fmla="*/ 0 h 6858000"/>
              <a:gd name="connsiteX3" fmla="*/ 568151 w 12192001"/>
              <a:gd name="connsiteY3" fmla="*/ 0 h 6858000"/>
              <a:gd name="connsiteX4" fmla="*/ 2985579 w 12192001"/>
              <a:gd name="connsiteY4" fmla="*/ 0 h 6858000"/>
              <a:gd name="connsiteX5" fmla="*/ 5713293 w 12192001"/>
              <a:gd name="connsiteY5" fmla="*/ 0 h 6858000"/>
              <a:gd name="connsiteX6" fmla="*/ 5728683 w 12192001"/>
              <a:gd name="connsiteY6" fmla="*/ 10445 h 6858000"/>
              <a:gd name="connsiteX7" fmla="*/ 7302921 w 12192001"/>
              <a:gd name="connsiteY7" fmla="*/ 3057689 h 6858000"/>
              <a:gd name="connsiteX8" fmla="*/ 7319385 w 12192001"/>
              <a:gd name="connsiteY8" fmla="*/ 3406140 h 6858000"/>
              <a:gd name="connsiteX9" fmla="*/ 12192001 w 12192001"/>
              <a:gd name="connsiteY9" fmla="*/ 3406140 h 6858000"/>
              <a:gd name="connsiteX10" fmla="*/ 12192001 w 12192001"/>
              <a:gd name="connsiteY10" fmla="*/ 3451860 h 6858000"/>
              <a:gd name="connsiteX11" fmla="*/ 7321545 w 12192001"/>
              <a:gd name="connsiteY11" fmla="*/ 3451860 h 6858000"/>
              <a:gd name="connsiteX12" fmla="*/ 7329580 w 12192001"/>
              <a:gd name="connsiteY12" fmla="*/ 3621913 h 6858000"/>
              <a:gd name="connsiteX13" fmla="*/ 5455232 w 12192001"/>
              <a:gd name="connsiteY13" fmla="*/ 6378742 h 6858000"/>
              <a:gd name="connsiteX14" fmla="*/ 4938583 w 12192001"/>
              <a:gd name="connsiteY14" fmla="*/ 6785068 h 6858000"/>
              <a:gd name="connsiteX15" fmla="*/ 4833420 w 12192001"/>
              <a:gd name="connsiteY15" fmla="*/ 6858000 h 6858000"/>
              <a:gd name="connsiteX16" fmla="*/ 2985579 w 12192001"/>
              <a:gd name="connsiteY16" fmla="*/ 6858000 h 6858000"/>
              <a:gd name="connsiteX17" fmla="*/ 568151 w 12192001"/>
              <a:gd name="connsiteY17" fmla="*/ 6858000 h 6858000"/>
              <a:gd name="connsiteX18" fmla="*/ 164839 w 12192001"/>
              <a:gd name="connsiteY18" fmla="*/ 6858000 h 6858000"/>
              <a:gd name="connsiteX19" fmla="*/ 69061 w 12192001"/>
              <a:gd name="connsiteY19" fmla="*/ 6858000 h 6858000"/>
              <a:gd name="connsiteX20" fmla="*/ 0 w 12192001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192001" h="6858000">
                <a:moveTo>
                  <a:pt x="0" y="0"/>
                </a:moveTo>
                <a:lnTo>
                  <a:pt x="69061" y="0"/>
                </a:lnTo>
                <a:lnTo>
                  <a:pt x="164839" y="0"/>
                </a:lnTo>
                <a:lnTo>
                  <a:pt x="568151" y="0"/>
                </a:lnTo>
                <a:lnTo>
                  <a:pt x="2985579" y="0"/>
                </a:lnTo>
                <a:lnTo>
                  <a:pt x="5713293" y="0"/>
                </a:lnTo>
                <a:lnTo>
                  <a:pt x="5728683" y="10445"/>
                </a:lnTo>
                <a:cubicBezTo>
                  <a:pt x="6627449" y="658496"/>
                  <a:pt x="7179061" y="1765698"/>
                  <a:pt x="7302921" y="3057689"/>
                </a:cubicBezTo>
                <a:lnTo>
                  <a:pt x="7319385" y="3406140"/>
                </a:lnTo>
                <a:lnTo>
                  <a:pt x="12192001" y="3406140"/>
                </a:lnTo>
                <a:lnTo>
                  <a:pt x="12192001" y="3451860"/>
                </a:lnTo>
                <a:lnTo>
                  <a:pt x="7321545" y="3451860"/>
                </a:lnTo>
                <a:lnTo>
                  <a:pt x="7329580" y="3621913"/>
                </a:lnTo>
                <a:cubicBezTo>
                  <a:pt x="7329580" y="4971185"/>
                  <a:pt x="6400856" y="5605738"/>
                  <a:pt x="5455232" y="6378742"/>
                </a:cubicBezTo>
                <a:cubicBezTo>
                  <a:pt x="5283029" y="6519512"/>
                  <a:pt x="5112400" y="6657407"/>
                  <a:pt x="4938583" y="6785068"/>
                </a:cubicBezTo>
                <a:lnTo>
                  <a:pt x="4833420" y="6858000"/>
                </a:lnTo>
                <a:lnTo>
                  <a:pt x="2985579" y="6858000"/>
                </a:lnTo>
                <a:lnTo>
                  <a:pt x="568151" y="6858000"/>
                </a:lnTo>
                <a:lnTo>
                  <a:pt x="164839" y="6858000"/>
                </a:lnTo>
                <a:lnTo>
                  <a:pt x="690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>
              <a:solidFill>
                <a:prstClr val="white"/>
              </a:solidFill>
              <a:latin typeface="Meiryo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68033" y="-1"/>
            <a:ext cx="1901448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4682" y="539087"/>
            <a:ext cx="3687318" cy="1543714"/>
          </a:xfrm>
        </p:spPr>
        <p:txBody>
          <a:bodyPr anchor="b">
            <a:normAutofit/>
          </a:bodyPr>
          <a:lstStyle/>
          <a:p>
            <a:r>
              <a:rPr lang="es-ES" sz="3100"/>
              <a:t>5. Videojuegos de deportes y carreras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4682" y="2169994"/>
            <a:ext cx="3811865" cy="3794244"/>
          </a:xfrm>
        </p:spPr>
        <p:txBody>
          <a:bodyPr>
            <a:normAutofit/>
          </a:bodyPr>
          <a:lstStyle/>
          <a:p>
            <a:r>
              <a:rPr lang="es-ES" sz="1700"/>
              <a:t>Simulan competiciones deportivas o carreras de vehículos.</a:t>
            </a:r>
          </a:p>
          <a:p>
            <a:r>
              <a:rPr lang="es-ES" sz="1700"/>
              <a:t>Ejemplos: FIFA, NBA 2K, Gran Turismo.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15719BB-48A7-4AF4-BB91-DC82E0DF7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10973A55-5440-4A99-B526-B5812E462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A9682493-588A-4D52-98F6-FBBD80C07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64027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184" y="859536"/>
            <a:ext cx="3624602" cy="1170432"/>
          </a:xfrm>
        </p:spPr>
        <p:txBody>
          <a:bodyPr anchor="b">
            <a:normAutofit/>
          </a:bodyPr>
          <a:lstStyle/>
          <a:p>
            <a:r>
              <a:rPr lang="es-CO" sz="3000"/>
              <a:t>6. Videojuegos de simulación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BEC5A7A-ADE4-48D9-B89C-2BA1C9110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18283" y="431969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9119" y="2185062"/>
            <a:ext cx="37033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184" y="2512611"/>
            <a:ext cx="3624602" cy="3664351"/>
          </a:xfrm>
        </p:spPr>
        <p:txBody>
          <a:bodyPr>
            <a:normAutofit/>
          </a:bodyPr>
          <a:lstStyle/>
          <a:p>
            <a:r>
              <a:rPr lang="es-ES" sz="1600"/>
              <a:t>Imitan actividades de la vida real, como pilotar aviones o gestionar ciudades.</a:t>
            </a:r>
          </a:p>
          <a:p>
            <a:r>
              <a:rPr lang="es-ES" sz="1600"/>
              <a:t>Ejemplos: The Sims, Flight Simulator.</a:t>
            </a:r>
          </a:p>
        </p:txBody>
      </p:sp>
      <p:pic>
        <p:nvPicPr>
          <p:cNvPr id="8" name="Imagen 7" descr="Vista desde la ventana de un avión en el asiento de un auto&#10;&#10;El contenido generado por IA puede ser incorrecto.">
            <a:extLst>
              <a:ext uri="{FF2B5EF4-FFF2-40B4-BE49-F238E27FC236}">
                <a16:creationId xmlns:a16="http://schemas.microsoft.com/office/drawing/2014/main" id="{7D224DE8-32F7-9A44-65C0-9872598EC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192" y="723306"/>
            <a:ext cx="3854196" cy="2331788"/>
          </a:xfrm>
          <a:prstGeom prst="rect">
            <a:avLst/>
          </a:prstGeom>
        </p:spPr>
      </p:pic>
      <p:pic>
        <p:nvPicPr>
          <p:cNvPr id="6" name="Imagen 5" descr="Un grupo de jóvenes posando para una foto&#10;&#10;El contenido generado por IA puede ser incorrecto.">
            <a:extLst>
              <a:ext uri="{FF2B5EF4-FFF2-40B4-BE49-F238E27FC236}">
                <a16:creationId xmlns:a16="http://schemas.microsoft.com/office/drawing/2014/main" id="{21F3B7F7-C97E-C2B8-0F0F-46AE4C96D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192" y="3740696"/>
            <a:ext cx="3854196" cy="21198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4777739"/>
            <a:ext cx="2564242" cy="14121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 sz="2900"/>
              <a:t>7. Videojuegos de terror y suspenso</a:t>
            </a:r>
          </a:p>
        </p:txBody>
      </p:sp>
      <p:pic>
        <p:nvPicPr>
          <p:cNvPr id="10" name="Imagen 9" descr="Imagen que contiene persona, hombre, oscuro, viendo&#10;&#10;El contenido generado por IA puede ser incorrecto.">
            <a:extLst>
              <a:ext uri="{FF2B5EF4-FFF2-40B4-BE49-F238E27FC236}">
                <a16:creationId xmlns:a16="http://schemas.microsoft.com/office/drawing/2014/main" id="{6A3E5CED-E934-4AD7-DA32-FEF92087F0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684" b="4896"/>
          <a:stretch/>
        </p:blipFill>
        <p:spPr>
          <a:xfrm>
            <a:off x="20" y="10"/>
            <a:ext cx="9143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49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74529" y="5470492"/>
            <a:ext cx="1371600" cy="13716"/>
          </a:xfrm>
          <a:custGeom>
            <a:avLst/>
            <a:gdLst>
              <a:gd name="connsiteX0" fmla="*/ 0 w 1371600"/>
              <a:gd name="connsiteY0" fmla="*/ 0 h 13716"/>
              <a:gd name="connsiteX1" fmla="*/ 685800 w 1371600"/>
              <a:gd name="connsiteY1" fmla="*/ 0 h 13716"/>
              <a:gd name="connsiteX2" fmla="*/ 1371600 w 1371600"/>
              <a:gd name="connsiteY2" fmla="*/ 0 h 13716"/>
              <a:gd name="connsiteX3" fmla="*/ 1371600 w 1371600"/>
              <a:gd name="connsiteY3" fmla="*/ 13716 h 13716"/>
              <a:gd name="connsiteX4" fmla="*/ 713232 w 1371600"/>
              <a:gd name="connsiteY4" fmla="*/ 13716 h 13716"/>
              <a:gd name="connsiteX5" fmla="*/ 0 w 1371600"/>
              <a:gd name="connsiteY5" fmla="*/ 13716 h 13716"/>
              <a:gd name="connsiteX6" fmla="*/ 0 w 1371600"/>
              <a:gd name="connsiteY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3716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127" y="2892"/>
                  <a:pt x="1371229" y="8681"/>
                  <a:pt x="1371600" y="13716"/>
                </a:cubicBezTo>
                <a:cubicBezTo>
                  <a:pt x="1107995" y="21892"/>
                  <a:pt x="1033361" y="28370"/>
                  <a:pt x="713232" y="13716"/>
                </a:cubicBezTo>
                <a:cubicBezTo>
                  <a:pt x="393103" y="-938"/>
                  <a:pt x="289343" y="38649"/>
                  <a:pt x="0" y="13716"/>
                </a:cubicBezTo>
                <a:cubicBezTo>
                  <a:pt x="227" y="7219"/>
                  <a:pt x="197" y="5990"/>
                  <a:pt x="0" y="0"/>
                </a:cubicBezTo>
                <a:close/>
              </a:path>
              <a:path w="1371600" h="13716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228" y="6235"/>
                  <a:pt x="1371259" y="10206"/>
                  <a:pt x="1371600" y="13716"/>
                </a:cubicBezTo>
                <a:cubicBezTo>
                  <a:pt x="1176823" y="-5981"/>
                  <a:pt x="900830" y="5417"/>
                  <a:pt x="713232" y="13716"/>
                </a:cubicBezTo>
                <a:cubicBezTo>
                  <a:pt x="525634" y="22015"/>
                  <a:pt x="282837" y="1152"/>
                  <a:pt x="0" y="13716"/>
                </a:cubicBezTo>
                <a:cubicBezTo>
                  <a:pt x="596" y="8712"/>
                  <a:pt x="320" y="3422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0720" y="4777739"/>
            <a:ext cx="5173220" cy="1399223"/>
          </a:xfrm>
        </p:spPr>
        <p:txBody>
          <a:bodyPr anchor="ctr">
            <a:normAutofit/>
          </a:bodyPr>
          <a:lstStyle/>
          <a:p>
            <a:r>
              <a:rPr lang="es-ES" sz="1900"/>
              <a:t>Buscan generar miedo y tensión a través de atmósferas oscuras y enemigos aterradores.</a:t>
            </a:r>
          </a:p>
          <a:p>
            <a:r>
              <a:rPr lang="es-ES" sz="1900"/>
              <a:t>Ejemplos: Resident Evil, Silent Hill.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CBC859F1-FE17-D8E8-483D-2DA4209872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63" r="2" b="2"/>
          <a:stretch/>
        </p:blipFill>
        <p:spPr>
          <a:xfrm>
            <a:off x="1891767" y="10"/>
            <a:ext cx="7252231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2866641" cy="1899912"/>
          </a:xfrm>
        </p:spPr>
        <p:txBody>
          <a:bodyPr>
            <a:normAutofit/>
          </a:bodyPr>
          <a:lstStyle/>
          <a:p>
            <a:r>
              <a:rPr lang="es-ES" sz="3500"/>
              <a:t>8. Videojuegos casuales y de rompecabezas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434201"/>
            <a:ext cx="2866641" cy="3742762"/>
          </a:xfrm>
        </p:spPr>
        <p:txBody>
          <a:bodyPr>
            <a:normAutofit/>
          </a:bodyPr>
          <a:lstStyle/>
          <a:p>
            <a:r>
              <a:rPr lang="es-ES" sz="1700"/>
              <a:t>Pensados para partidas rápidas y fáciles de entender.</a:t>
            </a:r>
          </a:p>
          <a:p>
            <a:r>
              <a:rPr lang="es-ES" sz="1700"/>
              <a:t>Ejemplos: Candy Crush, Tetris.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317</Words>
  <Application>Microsoft Office PowerPoint</Application>
  <PresentationFormat>Presentación en pantalla (4:3)</PresentationFormat>
  <Paragraphs>36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Meiryo</vt:lpstr>
      <vt:lpstr>Arial</vt:lpstr>
      <vt:lpstr>Calibri</vt:lpstr>
      <vt:lpstr>Office Theme</vt:lpstr>
      <vt:lpstr>Exposición sobre los tipos de videojuegos</vt:lpstr>
      <vt:lpstr>1. Videojuegos de acción</vt:lpstr>
      <vt:lpstr>2. Videojuegos de aventura</vt:lpstr>
      <vt:lpstr>3. Videojuegos de rol (RPG)</vt:lpstr>
      <vt:lpstr>4. Videojuegos de estrategia</vt:lpstr>
      <vt:lpstr>5. Videojuegos de deportes y carreras</vt:lpstr>
      <vt:lpstr>6. Videojuegos de simulación</vt:lpstr>
      <vt:lpstr>7. Videojuegos de terror y suspenso</vt:lpstr>
      <vt:lpstr>8. Videojuegos casuales y de rompecabezas</vt:lpstr>
      <vt:lpstr>9. Tipos de perspectivas en los videojuegos</vt:lpstr>
      <vt:lpstr>- Segunda persona: Perspectiva externa </vt:lpstr>
      <vt:lpstr>- Tercera persona: Tomb Raider, The Last of Us </vt:lpstr>
      <vt:lpstr>- Vista isométrica: Diablo, SimCity </vt:lpstr>
      <vt:lpstr>- Side-scrolling: Super Mario Bros.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robertalexiscachayneme@gmail.com</cp:lastModifiedBy>
  <cp:revision>2</cp:revision>
  <dcterms:created xsi:type="dcterms:W3CDTF">2013-01-27T09:14:16Z</dcterms:created>
  <dcterms:modified xsi:type="dcterms:W3CDTF">2025-03-07T03:59:00Z</dcterms:modified>
  <cp:category/>
</cp:coreProperties>
</file>

<file path=docProps/thumbnail.jpeg>
</file>